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256" r:id="rId2"/>
    <p:sldId id="258" r:id="rId3"/>
    <p:sldId id="261" r:id="rId4"/>
    <p:sldId id="268" r:id="rId5"/>
    <p:sldId id="269" r:id="rId6"/>
    <p:sldId id="266"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varScale="1">
        <p:scale>
          <a:sx n="79" d="100"/>
          <a:sy n="79" d="100"/>
        </p:scale>
        <p:origin x="850" y="82"/>
      </p:cViewPr>
      <p:guideLst/>
    </p:cSldViewPr>
  </p:slideViewPr>
  <p:outlineViewPr>
    <p:cViewPr>
      <p:scale>
        <a:sx n="33" d="100"/>
        <a:sy n="33" d="100"/>
      </p:scale>
      <p:origin x="0" y="-816"/>
    </p:cViewPr>
  </p:outlineViewPr>
  <p:notesTextViewPr>
    <p:cViewPr>
      <p:scale>
        <a:sx n="3" d="2"/>
        <a:sy n="3" d="2"/>
      </p:scale>
      <p:origin x="0" y="0"/>
    </p:cViewPr>
  </p:notesTextViewPr>
  <p:sorterViewPr>
    <p:cViewPr>
      <p:scale>
        <a:sx n="100" d="100"/>
        <a:sy n="100" d="100"/>
      </p:scale>
      <p:origin x="0" y="-108"/>
    </p:cViewPr>
  </p:sorter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8/12/2022</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8/12/2022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a:xfrm>
            <a:off x="11594400" y="6678000"/>
            <a:ext cx="597600" cy="144000"/>
          </a:xfrm>
          <a:prstGeom prst="rect">
            <a:avLst/>
          </a:prstGeo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8073392" y="495661"/>
            <a:ext cx="3759807" cy="1610043"/>
          </a:xfrm>
        </p:spPr>
        <p:txBody>
          <a:bodyPr/>
          <a:lstStyle/>
          <a:p>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PREDICTION OF CO2 EMISSIONS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8073391" y="2165122"/>
            <a:ext cx="3756943" cy="722312"/>
          </a:xfrm>
        </p:spPr>
        <p:txBody>
          <a:bodyPr/>
          <a:lstStyle/>
          <a:p>
            <a:r>
              <a:rPr lang="en-US" dirty="0">
                <a:latin typeface="Calibri" panose="020F0502020204030204" pitchFamily="34" charset="0"/>
                <a:cs typeface="Calibri" panose="020F0502020204030204" pitchFamily="34" charset="0"/>
              </a:rPr>
              <a:t>FOR  COUNTRIES AROUND THE GLOBE</a:t>
            </a:r>
            <a:endParaRPr lang="en-US" noProof="1">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54807" y="4433342"/>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US" dirty="0"/>
          </a:p>
        </p:txBody>
      </p:sp>
      <p:pic>
        <p:nvPicPr>
          <p:cNvPr id="9" name="Picture Placeholder 8" descr="Person in space suite in space ship">
            <a:extLst>
              <a:ext uri="{FF2B5EF4-FFF2-40B4-BE49-F238E27FC236}">
                <a16:creationId xmlns:a16="http://schemas.microsoft.com/office/drawing/2014/main" id="{02EAB7FB-AEBA-41BC-B1D7-A4B080684C82}"/>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1284" y="0"/>
            <a:ext cx="7815636" cy="6677022"/>
          </a:xfrm>
        </p:spPr>
      </p:pic>
      <p:pic>
        <p:nvPicPr>
          <p:cNvPr id="10" name="Picture 9" descr="A picture containing light, traffic, red, dark&#10;&#10;Description automatically generated">
            <a:extLst>
              <a:ext uri="{FF2B5EF4-FFF2-40B4-BE49-F238E27FC236}">
                <a16:creationId xmlns:a16="http://schemas.microsoft.com/office/drawing/2014/main" id="{88A70DC8-A7C8-AE90-0757-1F5EECCE18EB}"/>
              </a:ext>
              <a:ext uri="{C183D7F6-B498-43B3-948B-1728B52AA6E4}">
                <adec:decorative xmlns:adec="http://schemas.microsoft.com/office/drawing/2017/decorative" val="0"/>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11285" y="0"/>
            <a:ext cx="7851426" cy="6677022"/>
          </a:xfrm>
          <a:prstGeom prst="rect">
            <a:avLst/>
          </a:prstGeom>
        </p:spPr>
      </p:pic>
      <p:sp>
        <p:nvSpPr>
          <p:cNvPr id="12" name="Subtitle 4">
            <a:extLst>
              <a:ext uri="{FF2B5EF4-FFF2-40B4-BE49-F238E27FC236}">
                <a16:creationId xmlns:a16="http://schemas.microsoft.com/office/drawing/2014/main" id="{0E345E4A-096B-B1E1-5111-7BB548AB417E}"/>
              </a:ext>
            </a:extLst>
          </p:cNvPr>
          <p:cNvSpPr txBox="1">
            <a:spLocks/>
          </p:cNvSpPr>
          <p:nvPr/>
        </p:nvSpPr>
        <p:spPr>
          <a:xfrm>
            <a:off x="8073390" y="4252516"/>
            <a:ext cx="3911780" cy="130646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spc="-15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noProof="1">
                <a:latin typeface="Calibri" panose="020F0502020204030204" pitchFamily="34" charset="0"/>
                <a:cs typeface="Calibri" panose="020F0502020204030204" pitchFamily="34" charset="0"/>
              </a:rPr>
              <a:t>Kavya Mannem  - 002194057</a:t>
            </a:r>
          </a:p>
          <a:p>
            <a:r>
              <a:rPr lang="en-US" sz="2000" noProof="1">
                <a:latin typeface="Calibri" panose="020F0502020204030204" pitchFamily="34" charset="0"/>
                <a:cs typeface="Calibri" panose="020F0502020204030204" pitchFamily="34" charset="0"/>
              </a:rPr>
              <a:t>Sai Srujan Penta - 002928427</a:t>
            </a:r>
          </a:p>
          <a:p>
            <a:r>
              <a:rPr lang="en-US" sz="2000" noProof="1">
                <a:latin typeface="Calibri" panose="020F0502020204030204" pitchFamily="34" charset="0"/>
                <a:cs typeface="Calibri" panose="020F0502020204030204" pitchFamily="34" charset="0"/>
              </a:rPr>
              <a:t>Aishwarya Wagdarkar - 002964461</a:t>
            </a:r>
          </a:p>
          <a:p>
            <a:r>
              <a:rPr lang="en-US" sz="2000" b="0" i="0" dirty="0">
                <a:effectLst/>
                <a:latin typeface="Calibri" panose="020F0502020204030204" pitchFamily="34" charset="0"/>
                <a:cs typeface="Calibri" panose="020F0502020204030204" pitchFamily="34" charset="0"/>
              </a:rPr>
              <a:t>Raveena </a:t>
            </a:r>
            <a:r>
              <a:rPr lang="en-US" sz="2000" b="0" i="0" dirty="0" err="1">
                <a:effectLst/>
                <a:latin typeface="Calibri" panose="020F0502020204030204" pitchFamily="34" charset="0"/>
                <a:cs typeface="Calibri" panose="020F0502020204030204" pitchFamily="34" charset="0"/>
              </a:rPr>
              <a:t>Lalbahadur</a:t>
            </a:r>
            <a:r>
              <a:rPr lang="en-US" sz="2000" dirty="0">
                <a:latin typeface="Calibri" panose="020F0502020204030204" pitchFamily="34" charset="0"/>
                <a:cs typeface="Calibri" panose="020F0502020204030204" pitchFamily="34" charset="0"/>
              </a:rPr>
              <a:t> </a:t>
            </a:r>
            <a:r>
              <a:rPr lang="en-US" sz="2000" b="0" i="0" dirty="0">
                <a:effectLst/>
                <a:latin typeface="Calibri" panose="020F0502020204030204" pitchFamily="34" charset="0"/>
                <a:cs typeface="Calibri" panose="020F0502020204030204" pitchFamily="34" charset="0"/>
              </a:rPr>
              <a:t>Yadav -  002106277</a:t>
            </a:r>
            <a:endParaRPr lang="en-US" sz="2000" noProof="1">
              <a:latin typeface="Calibri" panose="020F0502020204030204" pitchFamily="34" charset="0"/>
              <a:cs typeface="Calibri" panose="020F0502020204030204" pitchFamily="34" charset="0"/>
            </a:endParaRPr>
          </a:p>
        </p:txBody>
      </p:sp>
      <p:sp>
        <p:nvSpPr>
          <p:cNvPr id="14" name="Subtitle 4">
            <a:extLst>
              <a:ext uri="{FF2B5EF4-FFF2-40B4-BE49-F238E27FC236}">
                <a16:creationId xmlns:a16="http://schemas.microsoft.com/office/drawing/2014/main" id="{AFBD0262-D519-2D48-32E9-78C0FEEE5DC6}"/>
              </a:ext>
            </a:extLst>
          </p:cNvPr>
          <p:cNvSpPr txBox="1">
            <a:spLocks/>
          </p:cNvSpPr>
          <p:nvPr/>
        </p:nvSpPr>
        <p:spPr>
          <a:xfrm>
            <a:off x="8073390" y="3657600"/>
            <a:ext cx="3649939" cy="31296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spc="-15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latin typeface="Calibri" panose="020F0502020204030204" pitchFamily="34" charset="0"/>
                <a:cs typeface="Calibri" panose="020F0502020204030204" pitchFamily="34" charset="0"/>
              </a:rPr>
              <a:t>TEAM MET-A-FOUR</a:t>
            </a:r>
            <a:endParaRPr lang="en-US" sz="2800" b="1"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351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PROBLEM STATEMENT</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sz="2000" dirty="0">
                <a:latin typeface="Calibri" panose="020F0502020204030204" pitchFamily="34" charset="0"/>
                <a:cs typeface="Calibri" panose="020F0502020204030204" pitchFamily="34" charset="0"/>
              </a:rPr>
              <a:t>CO2 Emissions act like a blanket in the air, trapping heat in the atmosphere and warming up the Earth.</a:t>
            </a:r>
            <a:endParaRPr lang="en-US" sz="2000" noProof="1">
              <a:latin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364" y="1796463"/>
            <a:ext cx="6992936" cy="4500000"/>
          </a:xfrm>
        </p:spPr>
        <p:txBody>
          <a:bodyPr/>
          <a:lstStyle/>
          <a:p>
            <a:r>
              <a:rPr lang="en-US" dirty="0">
                <a:latin typeface="Calibri" panose="020F0502020204030204" pitchFamily="34" charset="0"/>
                <a:cs typeface="Calibri" panose="020F0502020204030204" pitchFamily="34" charset="0"/>
              </a:rPr>
              <a:t>This layer prevents the Earth from cooling and thus raises global temperatures.</a:t>
            </a:r>
          </a:p>
          <a:p>
            <a:r>
              <a:rPr lang="en-US" dirty="0">
                <a:latin typeface="Calibri" panose="020F0502020204030204" pitchFamily="34" charset="0"/>
                <a:cs typeface="Calibri" panose="020F0502020204030204" pitchFamily="34" charset="0"/>
              </a:rPr>
              <a:t>Global warming would affect environmental conditions, food and water supplies, weather pattern and sea levels.</a:t>
            </a:r>
          </a:p>
          <a:p>
            <a:pPr marL="0" indent="0">
              <a:buNone/>
            </a:pPr>
            <a:endParaRPr lang="en-US"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7804150" y="0"/>
            <a:ext cx="4387850" cy="6821999"/>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2</a:t>
            </a:fld>
            <a:endParaRPr lang="en-US" dirty="0"/>
          </a:p>
        </p:txBody>
      </p:sp>
      <p:sp>
        <p:nvSpPr>
          <p:cNvPr id="6" name="Title 1">
            <a:extLst>
              <a:ext uri="{FF2B5EF4-FFF2-40B4-BE49-F238E27FC236}">
                <a16:creationId xmlns:a16="http://schemas.microsoft.com/office/drawing/2014/main" id="{6C993BE7-0887-4770-DB52-B173CD044331}"/>
              </a:ext>
            </a:extLst>
          </p:cNvPr>
          <p:cNvSpPr txBox="1">
            <a:spLocks/>
          </p:cNvSpPr>
          <p:nvPr/>
        </p:nvSpPr>
        <p:spPr>
          <a:xfrm>
            <a:off x="486459" y="3159000"/>
            <a:ext cx="6993300" cy="54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WHAT WE DID IN THIS PROJECT?</a:t>
            </a:r>
          </a:p>
        </p:txBody>
      </p:sp>
      <p:sp>
        <p:nvSpPr>
          <p:cNvPr id="8" name="Text Placeholder 2">
            <a:extLst>
              <a:ext uri="{FF2B5EF4-FFF2-40B4-BE49-F238E27FC236}">
                <a16:creationId xmlns:a16="http://schemas.microsoft.com/office/drawing/2014/main" id="{8FABFC9E-9271-181F-5D96-C626BEBF8212}"/>
              </a:ext>
            </a:extLst>
          </p:cNvPr>
          <p:cNvSpPr txBox="1">
            <a:spLocks/>
          </p:cNvSpPr>
          <p:nvPr/>
        </p:nvSpPr>
        <p:spPr>
          <a:xfrm>
            <a:off x="360000" y="3889605"/>
            <a:ext cx="6992937" cy="207945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1800" noProof="1">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1800" noProof="1">
                <a:latin typeface="Calibri" panose="020F0502020204030204" pitchFamily="34" charset="0"/>
                <a:cs typeface="Calibri" panose="020F0502020204030204" pitchFamily="34" charset="0"/>
              </a:rPr>
              <a:t>Explored the dataset and evaluated the CO2 emissions for 190 countries.</a:t>
            </a:r>
          </a:p>
          <a:p>
            <a:pPr marL="342900" indent="-342900">
              <a:buFont typeface="Arial" panose="020B0604020202020204" pitchFamily="34" charset="0"/>
              <a:buChar char="•"/>
            </a:pPr>
            <a:r>
              <a:rPr lang="en-US" sz="1800" noProof="1">
                <a:latin typeface="Calibri" panose="020F0502020204030204" pitchFamily="34" charset="0"/>
                <a:cs typeface="Calibri" panose="020F0502020204030204" pitchFamily="34" charset="0"/>
              </a:rPr>
              <a:t>Forecasted next 15 years data using Linear Regression, Naïve bayes algorithm and Random Forest algorithm.</a:t>
            </a:r>
          </a:p>
          <a:p>
            <a:pPr marL="342900" indent="-342900">
              <a:buFont typeface="Arial" panose="020B0604020202020204" pitchFamily="34" charset="0"/>
              <a:buChar char="•"/>
            </a:pPr>
            <a:endParaRPr lang="en-US" sz="18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197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360000" y="360000"/>
            <a:ext cx="11473200" cy="540000"/>
          </a:xfrm>
        </p:spPr>
        <p:txBody>
          <a:bodyPr anchor="t">
            <a:normAutofit/>
          </a:bodyPr>
          <a:lstStyle/>
          <a:p>
            <a:r>
              <a:rPr lang="en-US" b="1" dirty="0">
                <a:latin typeface="Calibri" panose="020F0502020204030204" pitchFamily="34" charset="0"/>
                <a:cs typeface="Calibri" panose="020F0502020204030204" pitchFamily="34" charset="0"/>
              </a:rPr>
              <a:t>VISUALIZATION</a:t>
            </a:r>
          </a:p>
        </p:txBody>
      </p:sp>
      <p:pic>
        <p:nvPicPr>
          <p:cNvPr id="6" name="Picture 5" descr="Chart, line chart&#10;&#10;Description automatically generated">
            <a:extLst>
              <a:ext uri="{FF2B5EF4-FFF2-40B4-BE49-F238E27FC236}">
                <a16:creationId xmlns:a16="http://schemas.microsoft.com/office/drawing/2014/main" id="{C061A2FC-C754-AEAB-45A3-53B121805FB6}"/>
              </a:ext>
            </a:extLst>
          </p:cNvPr>
          <p:cNvPicPr>
            <a:picLocks noChangeAspect="1"/>
          </p:cNvPicPr>
          <p:nvPr/>
        </p:nvPicPr>
        <p:blipFill rotWithShape="1">
          <a:blip r:embed="rId2"/>
          <a:srcRect l="359" t="2328" r="1225"/>
          <a:stretch/>
        </p:blipFill>
        <p:spPr>
          <a:xfrm>
            <a:off x="377824" y="2700000"/>
            <a:ext cx="4895215" cy="2765924"/>
          </a:xfrm>
          <a:prstGeom prst="rect">
            <a:avLst/>
          </a:prstGeom>
          <a:noFill/>
        </p:spPr>
      </p:pic>
      <p:sp>
        <p:nvSpPr>
          <p:cNvPr id="11" name="Text Placeholder 3">
            <a:extLst>
              <a:ext uri="{FF2B5EF4-FFF2-40B4-BE49-F238E27FC236}">
                <a16:creationId xmlns:a16="http://schemas.microsoft.com/office/drawing/2014/main" id="{0E74683F-ED8E-9936-8AF1-D80798F9BC93}"/>
              </a:ext>
            </a:extLst>
          </p:cNvPr>
          <p:cNvSpPr>
            <a:spLocks noGrp="1"/>
          </p:cNvSpPr>
          <p:nvPr>
            <p:ph type="body" sz="quarter" idx="12"/>
          </p:nvPr>
        </p:nvSpPr>
        <p:spPr>
          <a:xfrm>
            <a:off x="360000" y="1498059"/>
            <a:ext cx="5457140" cy="481941"/>
          </a:xfrm>
        </p:spPr>
        <p:txBody>
          <a:bodyPr/>
          <a:lstStyle/>
          <a:p>
            <a:r>
              <a:rPr lang="en-US" sz="2000" dirty="0">
                <a:latin typeface="Calibri" panose="020F0502020204030204" pitchFamily="34" charset="0"/>
                <a:cs typeface="Calibri" panose="020F0502020204030204" pitchFamily="34" charset="0"/>
              </a:rPr>
              <a:t>CO2 EMISSIONS OVER THE YEARS (1950-2020)</a:t>
            </a:r>
          </a:p>
        </p:txBody>
      </p:sp>
      <p:sp>
        <p:nvSpPr>
          <p:cNvPr id="15" name="Text Placeholder 5">
            <a:extLst>
              <a:ext uri="{FF2B5EF4-FFF2-40B4-BE49-F238E27FC236}">
                <a16:creationId xmlns:a16="http://schemas.microsoft.com/office/drawing/2014/main" id="{10A2C2F0-4CA3-679B-C05B-8F8AE84A8770}"/>
              </a:ext>
            </a:extLst>
          </p:cNvPr>
          <p:cNvSpPr>
            <a:spLocks noGrp="1"/>
          </p:cNvSpPr>
          <p:nvPr>
            <p:ph type="body" sz="quarter" idx="13"/>
          </p:nvPr>
        </p:nvSpPr>
        <p:spPr>
          <a:xfrm>
            <a:off x="6252002" y="1498059"/>
            <a:ext cx="5581198" cy="359999"/>
          </a:xfrm>
        </p:spPr>
        <p:txBody>
          <a:bodyPr/>
          <a:lstStyle/>
          <a:p>
            <a:r>
              <a:rPr lang="en-US" sz="2000" dirty="0">
                <a:latin typeface="Calibri" panose="020F0502020204030204" pitchFamily="34" charset="0"/>
                <a:cs typeface="Calibri" panose="020F0502020204030204" pitchFamily="34" charset="0"/>
              </a:rPr>
              <a:t>PERCENTAGE CONTRIBUTION OF CONTINENTS FROM     1950-2020</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6"/>
          </p:nvPr>
        </p:nvSpPr>
        <p:spPr>
          <a:xfrm>
            <a:off x="11594400" y="6678000"/>
            <a:ext cx="597600" cy="144000"/>
          </a:xfrm>
        </p:spPr>
        <p:txBody>
          <a:bodyPr anchor="ctr">
            <a:normAutofit/>
          </a:bodyPr>
          <a:lstStyle/>
          <a:p>
            <a:pPr>
              <a:lnSpc>
                <a:spcPct val="90000"/>
              </a:lnSpc>
              <a:spcAft>
                <a:spcPts val="600"/>
              </a:spcAft>
            </a:pPr>
            <a:fld id="{058DB212-BFA2-403F-85EF-DFD3FF6D973A}" type="slidenum">
              <a:rPr lang="en-US" sz="1000" smtClean="0"/>
              <a:pPr>
                <a:lnSpc>
                  <a:spcPct val="90000"/>
                </a:lnSpc>
                <a:spcAft>
                  <a:spcPts val="600"/>
                </a:spcAft>
              </a:pPr>
              <a:t>3</a:t>
            </a:fld>
            <a:endParaRPr lang="en-US" sz="1000"/>
          </a:p>
        </p:txBody>
      </p:sp>
      <p:pic>
        <p:nvPicPr>
          <p:cNvPr id="1026" name="Picture 2">
            <a:extLst>
              <a:ext uri="{FF2B5EF4-FFF2-40B4-BE49-F238E27FC236}">
                <a16:creationId xmlns:a16="http://schemas.microsoft.com/office/drawing/2014/main" id="{28EAE750-C0B6-549B-1458-8278E105B6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53201" y="2634076"/>
            <a:ext cx="4596612" cy="2831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58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0153-A277-4336-5F63-D20B619BEC75}"/>
              </a:ext>
            </a:extLst>
          </p:cNvPr>
          <p:cNvSpPr>
            <a:spLocks noGrp="1"/>
          </p:cNvSpPr>
          <p:nvPr>
            <p:ph type="title"/>
          </p:nvPr>
        </p:nvSpPr>
        <p:spPr>
          <a:xfrm>
            <a:off x="360000" y="360000"/>
            <a:ext cx="11473200" cy="540000"/>
          </a:xfrm>
        </p:spPr>
        <p:txBody>
          <a:bodyPr anchor="t">
            <a:normAutofit/>
          </a:bodyPr>
          <a:lstStyle/>
          <a:p>
            <a:r>
              <a:rPr lang="en-US" b="1" dirty="0">
                <a:latin typeface="Calibri" panose="020F0502020204030204" pitchFamily="34" charset="0"/>
                <a:cs typeface="Calibri" panose="020F0502020204030204" pitchFamily="34" charset="0"/>
              </a:rPr>
              <a:t>GRAPHICAL REPRESENTAION OF ANALYZED DATA</a:t>
            </a:r>
          </a:p>
        </p:txBody>
      </p:sp>
      <p:sp>
        <p:nvSpPr>
          <p:cNvPr id="12" name="Text Placeholder 3">
            <a:extLst>
              <a:ext uri="{FF2B5EF4-FFF2-40B4-BE49-F238E27FC236}">
                <a16:creationId xmlns:a16="http://schemas.microsoft.com/office/drawing/2014/main" id="{9AC1644E-2E04-CD76-98EC-524674081924}"/>
              </a:ext>
            </a:extLst>
          </p:cNvPr>
          <p:cNvSpPr>
            <a:spLocks noGrp="1"/>
          </p:cNvSpPr>
          <p:nvPr>
            <p:ph type="body" sz="quarter" idx="12"/>
          </p:nvPr>
        </p:nvSpPr>
        <p:spPr>
          <a:xfrm>
            <a:off x="525294" y="1564625"/>
            <a:ext cx="5265907" cy="444558"/>
          </a:xfrm>
        </p:spPr>
        <p:txBody>
          <a:bodyPr/>
          <a:lstStyle/>
          <a:p>
            <a:r>
              <a:rPr lang="en-US" b="1" i="0" dirty="0">
                <a:solidFill>
                  <a:srgbClr val="000000"/>
                </a:solidFill>
                <a:effectLst/>
                <a:latin typeface="Helvetica Neue"/>
              </a:rPr>
              <a:t>TOP 10 COUNTRIES IN CO2 EMISSIONS        (1950-2020)</a:t>
            </a:r>
          </a:p>
          <a:p>
            <a:r>
              <a:rPr lang="en-US" dirty="0"/>
              <a:t> </a:t>
            </a:r>
          </a:p>
        </p:txBody>
      </p:sp>
      <p:pic>
        <p:nvPicPr>
          <p:cNvPr id="7" name="Content Placeholder 6">
            <a:extLst>
              <a:ext uri="{FF2B5EF4-FFF2-40B4-BE49-F238E27FC236}">
                <a16:creationId xmlns:a16="http://schemas.microsoft.com/office/drawing/2014/main" id="{07958667-8080-3A16-D04E-615945529A08}"/>
              </a:ext>
            </a:extLst>
          </p:cNvPr>
          <p:cNvPicPr>
            <a:picLocks noGrp="1" noChangeAspect="1"/>
          </p:cNvPicPr>
          <p:nvPr>
            <p:ph sz="half" idx="2"/>
          </p:nvPr>
        </p:nvPicPr>
        <p:blipFill>
          <a:blip r:embed="rId2"/>
          <a:stretch>
            <a:fillRect/>
          </a:stretch>
        </p:blipFill>
        <p:spPr>
          <a:xfrm>
            <a:off x="6253163" y="2851310"/>
            <a:ext cx="5580062" cy="2396805"/>
          </a:xfrm>
        </p:spPr>
      </p:pic>
      <p:sp>
        <p:nvSpPr>
          <p:cNvPr id="16" name="Text Placeholder 5">
            <a:extLst>
              <a:ext uri="{FF2B5EF4-FFF2-40B4-BE49-F238E27FC236}">
                <a16:creationId xmlns:a16="http://schemas.microsoft.com/office/drawing/2014/main" id="{E6A5279B-7840-EA31-1EA7-DF1B22AE94F1}"/>
              </a:ext>
            </a:extLst>
          </p:cNvPr>
          <p:cNvSpPr>
            <a:spLocks noGrp="1"/>
          </p:cNvSpPr>
          <p:nvPr>
            <p:ph type="body" sz="quarter" idx="13"/>
          </p:nvPr>
        </p:nvSpPr>
        <p:spPr>
          <a:xfrm>
            <a:off x="6400800" y="1535442"/>
            <a:ext cx="5432400" cy="444558"/>
          </a:xfrm>
        </p:spPr>
        <p:txBody>
          <a:bodyPr/>
          <a:lstStyle/>
          <a:p>
            <a:r>
              <a:rPr lang="en-US" b="1" i="0" dirty="0">
                <a:solidFill>
                  <a:srgbClr val="000000"/>
                </a:solidFill>
                <a:effectLst/>
                <a:latin typeface="Helvetica Neue"/>
              </a:rPr>
              <a:t>TOP 10 EMMITTERS BASED ON PER CAPTIA EMISSIONS</a:t>
            </a:r>
          </a:p>
          <a:p>
            <a:endParaRPr lang="en-US" dirty="0"/>
          </a:p>
        </p:txBody>
      </p:sp>
      <p:sp>
        <p:nvSpPr>
          <p:cNvPr id="5" name="Slide Number Placeholder 4">
            <a:extLst>
              <a:ext uri="{FF2B5EF4-FFF2-40B4-BE49-F238E27FC236}">
                <a16:creationId xmlns:a16="http://schemas.microsoft.com/office/drawing/2014/main" id="{E3F28ABE-EF39-1A28-0F8A-99D457F98F0C}"/>
              </a:ext>
            </a:extLst>
          </p:cNvPr>
          <p:cNvSpPr>
            <a:spLocks noGrp="1"/>
          </p:cNvSpPr>
          <p:nvPr>
            <p:ph type="sldNum" sz="quarter" idx="16"/>
          </p:nvPr>
        </p:nvSpPr>
        <p:spPr>
          <a:xfrm>
            <a:off x="11594400" y="6678000"/>
            <a:ext cx="597600" cy="144000"/>
          </a:xfrm>
        </p:spPr>
        <p:txBody>
          <a:bodyPr anchor="ctr">
            <a:normAutofit/>
          </a:bodyPr>
          <a:lstStyle/>
          <a:p>
            <a:pPr>
              <a:lnSpc>
                <a:spcPct val="90000"/>
              </a:lnSpc>
              <a:spcAft>
                <a:spcPts val="600"/>
              </a:spcAft>
            </a:pPr>
            <a:fld id="{058DB212-BFA2-403F-85EF-DFD3FF6D973A}" type="slidenum">
              <a:rPr lang="en-US" sz="1000" noProof="0" smtClean="0"/>
              <a:pPr>
                <a:lnSpc>
                  <a:spcPct val="90000"/>
                </a:lnSpc>
                <a:spcAft>
                  <a:spcPts val="600"/>
                </a:spcAft>
              </a:pPr>
              <a:t>4</a:t>
            </a:fld>
            <a:endParaRPr lang="en-US" sz="1000" noProof="0"/>
          </a:p>
        </p:txBody>
      </p:sp>
      <p:pic>
        <p:nvPicPr>
          <p:cNvPr id="4" name="Content Placeholder 3">
            <a:extLst>
              <a:ext uri="{FF2B5EF4-FFF2-40B4-BE49-F238E27FC236}">
                <a16:creationId xmlns:a16="http://schemas.microsoft.com/office/drawing/2014/main" id="{F17B8E38-4380-61A5-6499-D12C8F7A5E32}"/>
              </a:ext>
            </a:extLst>
          </p:cNvPr>
          <p:cNvPicPr>
            <a:picLocks noGrp="1" noChangeAspect="1"/>
          </p:cNvPicPr>
          <p:nvPr>
            <p:ph sz="half" idx="1"/>
          </p:nvPr>
        </p:nvPicPr>
        <p:blipFill>
          <a:blip r:embed="rId3"/>
          <a:stretch>
            <a:fillRect/>
          </a:stretch>
        </p:blipFill>
        <p:spPr>
          <a:xfrm>
            <a:off x="360363" y="2776868"/>
            <a:ext cx="5580062" cy="2545690"/>
          </a:xfrm>
        </p:spPr>
      </p:pic>
    </p:spTree>
    <p:extLst>
      <p:ext uri="{BB962C8B-B14F-4D97-AF65-F5344CB8AC3E}">
        <p14:creationId xmlns:p14="http://schemas.microsoft.com/office/powerpoint/2010/main" val="1474904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749C2-4946-6861-96F8-A6B27164D656}"/>
              </a:ext>
            </a:extLst>
          </p:cNvPr>
          <p:cNvSpPr>
            <a:spLocks noGrp="1"/>
          </p:cNvSpPr>
          <p:nvPr>
            <p:ph type="title"/>
          </p:nvPr>
        </p:nvSpPr>
        <p:spPr/>
        <p:txBody>
          <a:bodyPr/>
          <a:lstStyle/>
          <a:p>
            <a:pPr algn="l"/>
            <a:r>
              <a:rPr lang="en-US" b="1" i="0" dirty="0">
                <a:solidFill>
                  <a:srgbClr val="000000"/>
                </a:solidFill>
                <a:effectLst/>
                <a:latin typeface="Calibri" panose="020F0502020204030204" pitchFamily="34" charset="0"/>
                <a:cs typeface="Calibri" panose="020F0502020204030204" pitchFamily="34" charset="0"/>
              </a:rPr>
              <a:t>Forecasting next 15 years (2005-2020) data using Random Forest algorithm</a:t>
            </a:r>
          </a:p>
        </p:txBody>
      </p:sp>
      <p:pic>
        <p:nvPicPr>
          <p:cNvPr id="9" name="Content Placeholder 8">
            <a:extLst>
              <a:ext uri="{FF2B5EF4-FFF2-40B4-BE49-F238E27FC236}">
                <a16:creationId xmlns:a16="http://schemas.microsoft.com/office/drawing/2014/main" id="{36031E88-2110-A934-E243-6609C27380FC}"/>
              </a:ext>
            </a:extLst>
          </p:cNvPr>
          <p:cNvPicPr>
            <a:picLocks noGrp="1" noChangeAspect="1"/>
          </p:cNvPicPr>
          <p:nvPr>
            <p:ph sz="half" idx="1"/>
          </p:nvPr>
        </p:nvPicPr>
        <p:blipFill>
          <a:blip r:embed="rId2"/>
          <a:stretch>
            <a:fillRect/>
          </a:stretch>
        </p:blipFill>
        <p:spPr>
          <a:xfrm>
            <a:off x="1047091" y="2773252"/>
            <a:ext cx="4206605" cy="2552921"/>
          </a:xfrm>
        </p:spPr>
      </p:pic>
      <p:sp>
        <p:nvSpPr>
          <p:cNvPr id="4" name="Text Placeholder 3">
            <a:extLst>
              <a:ext uri="{FF2B5EF4-FFF2-40B4-BE49-F238E27FC236}">
                <a16:creationId xmlns:a16="http://schemas.microsoft.com/office/drawing/2014/main" id="{D09335A6-FF3C-F22C-1170-3D4659BEB730}"/>
              </a:ext>
            </a:extLst>
          </p:cNvPr>
          <p:cNvSpPr>
            <a:spLocks noGrp="1"/>
          </p:cNvSpPr>
          <p:nvPr>
            <p:ph type="body" sz="quarter" idx="12"/>
          </p:nvPr>
        </p:nvSpPr>
        <p:spPr>
          <a:xfrm>
            <a:off x="360000" y="1620000"/>
            <a:ext cx="4377370" cy="360000"/>
          </a:xfrm>
        </p:spPr>
        <p:txBody>
          <a:bodyPr/>
          <a:lstStyle/>
          <a:p>
            <a:r>
              <a:rPr lang="en-US" dirty="0">
                <a:latin typeface="Calibri" panose="020F0502020204030204" pitchFamily="34" charset="0"/>
                <a:cs typeface="Calibri" panose="020F0502020204030204" pitchFamily="34" charset="0"/>
              </a:rPr>
              <a:t>Co2 emission predicted for USA Country </a:t>
            </a:r>
          </a:p>
        </p:txBody>
      </p:sp>
      <p:pic>
        <p:nvPicPr>
          <p:cNvPr id="13" name="Content Placeholder 12">
            <a:extLst>
              <a:ext uri="{FF2B5EF4-FFF2-40B4-BE49-F238E27FC236}">
                <a16:creationId xmlns:a16="http://schemas.microsoft.com/office/drawing/2014/main" id="{9F38DC70-309C-61CA-EC8F-5E7AC2A3CB43}"/>
              </a:ext>
            </a:extLst>
          </p:cNvPr>
          <p:cNvPicPr>
            <a:picLocks noGrp="1" noChangeAspect="1"/>
          </p:cNvPicPr>
          <p:nvPr>
            <p:ph sz="half" idx="2"/>
          </p:nvPr>
        </p:nvPicPr>
        <p:blipFill>
          <a:blip r:embed="rId3"/>
          <a:stretch>
            <a:fillRect/>
          </a:stretch>
        </p:blipFill>
        <p:spPr>
          <a:xfrm>
            <a:off x="6526024" y="1478604"/>
            <a:ext cx="1882577" cy="4184008"/>
          </a:xfrm>
        </p:spPr>
      </p:pic>
      <p:sp>
        <p:nvSpPr>
          <p:cNvPr id="6" name="Text Placeholder 5">
            <a:extLst>
              <a:ext uri="{FF2B5EF4-FFF2-40B4-BE49-F238E27FC236}">
                <a16:creationId xmlns:a16="http://schemas.microsoft.com/office/drawing/2014/main" id="{DB567C94-D591-960E-CF2F-740A965A3B42}"/>
              </a:ext>
            </a:extLst>
          </p:cNvPr>
          <p:cNvSpPr>
            <a:spLocks noGrp="1"/>
          </p:cNvSpPr>
          <p:nvPr>
            <p:ph type="body" sz="quarter" idx="13"/>
          </p:nvPr>
        </p:nvSpPr>
        <p:spPr>
          <a:xfrm>
            <a:off x="8793804" y="1760706"/>
            <a:ext cx="3064212" cy="817124"/>
          </a:xfrm>
        </p:spPr>
        <p:txBody>
          <a:bodyPr/>
          <a:lstStyle/>
          <a:p>
            <a:r>
              <a:rPr lang="en-US" b="0" dirty="0">
                <a:latin typeface="Calibri" panose="020F0502020204030204" pitchFamily="34" charset="0"/>
                <a:cs typeface="Calibri" panose="020F0502020204030204" pitchFamily="34" charset="0"/>
              </a:rPr>
              <a:t>O - Predicted Output</a:t>
            </a:r>
          </a:p>
          <a:p>
            <a:r>
              <a:rPr lang="en-US" b="0" dirty="0">
                <a:latin typeface="Calibri" panose="020F0502020204030204" pitchFamily="34" charset="0"/>
                <a:cs typeface="Calibri" panose="020F0502020204030204" pitchFamily="34" charset="0"/>
              </a:rPr>
              <a:t>Co2 - Actual data from dataset</a:t>
            </a:r>
          </a:p>
        </p:txBody>
      </p:sp>
      <p:sp>
        <p:nvSpPr>
          <p:cNvPr id="7" name="Slide Number Placeholder 6">
            <a:extLst>
              <a:ext uri="{FF2B5EF4-FFF2-40B4-BE49-F238E27FC236}">
                <a16:creationId xmlns:a16="http://schemas.microsoft.com/office/drawing/2014/main" id="{68626D6C-FB1C-4590-E641-EA118834B381}"/>
              </a:ext>
            </a:extLst>
          </p:cNvPr>
          <p:cNvSpPr>
            <a:spLocks noGrp="1"/>
          </p:cNvSpPr>
          <p:nvPr>
            <p:ph type="sldNum" sz="quarter" idx="16"/>
          </p:nvPr>
        </p:nvSpPr>
        <p:spPr/>
        <p:txBody>
          <a:bodyPr/>
          <a:lstStyle/>
          <a:p>
            <a:fld id="{058DB212-BFA2-403F-85EF-DFD3FF6D973A}" type="slidenum">
              <a:rPr lang="en-US" noProof="0" smtClean="0"/>
              <a:pPr/>
              <a:t>5</a:t>
            </a:fld>
            <a:endParaRPr lang="en-US" noProof="0"/>
          </a:p>
        </p:txBody>
      </p:sp>
    </p:spTree>
    <p:extLst>
      <p:ext uri="{BB962C8B-B14F-4D97-AF65-F5344CB8AC3E}">
        <p14:creationId xmlns:p14="http://schemas.microsoft.com/office/powerpoint/2010/main" val="2979717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601D1D91-6C7A-5BEA-6EDB-8A08A65C21CB}"/>
              </a:ext>
            </a:extLst>
          </p:cNvPr>
          <p:cNvSpPr>
            <a:spLocks noGrp="1"/>
          </p:cNvSpPr>
          <p:nvPr>
            <p:ph type="pic" sz="quarter" idx="18"/>
          </p:nvPr>
        </p:nvSpPr>
        <p:spPr/>
      </p:sp>
      <p:sp>
        <p:nvSpPr>
          <p:cNvPr id="20" name="Title 1">
            <a:extLst>
              <a:ext uri="{FF2B5EF4-FFF2-40B4-BE49-F238E27FC236}">
                <a16:creationId xmlns:a16="http://schemas.microsoft.com/office/drawing/2014/main" id="{303C4068-CA5A-99F5-D60B-437231980E60}"/>
              </a:ext>
            </a:extLst>
          </p:cNvPr>
          <p:cNvSpPr>
            <a:spLocks noGrp="1"/>
          </p:cNvSpPr>
          <p:nvPr>
            <p:ph type="title"/>
          </p:nvPr>
        </p:nvSpPr>
        <p:spPr>
          <a:xfrm>
            <a:off x="360000" y="360000"/>
            <a:ext cx="6993300" cy="540000"/>
          </a:xfrm>
        </p:spPr>
        <p:txBody>
          <a:bodyPr/>
          <a:lstStyle/>
          <a:p>
            <a:r>
              <a:rPr lang="en-US" b="1" dirty="0">
                <a:latin typeface="Calibri" panose="020F0502020204030204" pitchFamily="34" charset="0"/>
                <a:cs typeface="Calibri" panose="020F0502020204030204" pitchFamily="34" charset="0"/>
              </a:rPr>
              <a:t>CONCLUSION</a:t>
            </a:r>
          </a:p>
        </p:txBody>
      </p:sp>
      <p:sp>
        <p:nvSpPr>
          <p:cNvPr id="4" name="Content Placeholder 3">
            <a:extLst>
              <a:ext uri="{FF2B5EF4-FFF2-40B4-BE49-F238E27FC236}">
                <a16:creationId xmlns:a16="http://schemas.microsoft.com/office/drawing/2014/main" id="{E70AEC33-34EF-174A-78EA-6E11A0B89C30}"/>
              </a:ext>
            </a:extLst>
          </p:cNvPr>
          <p:cNvSpPr>
            <a:spLocks noGrp="1"/>
          </p:cNvSpPr>
          <p:nvPr>
            <p:ph sz="half" idx="1"/>
          </p:nvPr>
        </p:nvSpPr>
        <p:spPr>
          <a:xfrm>
            <a:off x="447084" y="1045565"/>
            <a:ext cx="7314429" cy="3274435"/>
          </a:xfrm>
        </p:spPr>
        <p:txBody>
          <a:bodyPr>
            <a:noAutofit/>
          </a:bodyPr>
          <a:lstStyle/>
          <a:p>
            <a:pPr algn="just"/>
            <a:r>
              <a:rPr lang="en-US" b="0" dirty="0">
                <a:solidFill>
                  <a:schemeClr val="tx1"/>
                </a:solidFill>
                <a:effectLst/>
                <a:latin typeface="Calibri" panose="020F0502020204030204" pitchFamily="34" charset="0"/>
                <a:cs typeface="Calibri" panose="020F0502020204030204" pitchFamily="34" charset="0"/>
              </a:rPr>
              <a:t>According to the percentage change graph for CO2 emissions, the total amount of CO2 emissions across the globe is steadily rising.</a:t>
            </a:r>
          </a:p>
          <a:p>
            <a:pPr algn="just"/>
            <a:r>
              <a:rPr lang="en-US" b="0" dirty="0">
                <a:solidFill>
                  <a:schemeClr val="tx1"/>
                </a:solidFill>
                <a:effectLst/>
                <a:latin typeface="Calibri" panose="020F0502020204030204" pitchFamily="34" charset="0"/>
                <a:cs typeface="Calibri" panose="020F0502020204030204" pitchFamily="34" charset="0"/>
              </a:rPr>
              <a:t>If we want to achieve the goals of the Paris Climate Agreement, countries must collectively take action to reduce CO2 emissions. We have employed many strategies to anticipate the data while estimating global CO2 emissions, including categorization techniques and regression models.</a:t>
            </a:r>
          </a:p>
          <a:p>
            <a:pPr algn="just"/>
            <a:r>
              <a:rPr lang="en-US" b="0" dirty="0">
                <a:solidFill>
                  <a:schemeClr val="tx1"/>
                </a:solidFill>
                <a:effectLst/>
                <a:latin typeface="Calibri" panose="020F0502020204030204" pitchFamily="34" charset="0"/>
                <a:cs typeface="Calibri" panose="020F0502020204030204" pitchFamily="34" charset="0"/>
              </a:rPr>
              <a:t>Through the use of the Naive-Bayes Classification approach, we were able to achieve RMSE value of 1.232 . Applying several Regression methods, we found that Random Forest had an accuracy of 96%, Linear Regression had a 90% accuracy, Theil Sen Regression had a 64% accuracy, and ARD Regression had an accuracy of 87%.</a:t>
            </a:r>
          </a:p>
          <a:p>
            <a:pPr marL="0" indent="0" algn="just">
              <a:buNone/>
            </a:pPr>
            <a:endParaRPr lang="en-US" dirty="0">
              <a:solidFill>
                <a:schemeClr val="tx1"/>
              </a:solidFill>
              <a:latin typeface="Calibri" panose="020F0502020204030204" pitchFamily="34" charset="0"/>
              <a:cs typeface="Calibri" panose="020F0502020204030204" pitchFamily="34" charset="0"/>
            </a:endParaRPr>
          </a:p>
          <a:p>
            <a:pPr marL="0" indent="0" algn="just">
              <a:buNone/>
            </a:pPr>
            <a:r>
              <a:rPr lang="en-US" sz="3200" b="1" dirty="0">
                <a:latin typeface="Calibri" panose="020F0502020204030204" pitchFamily="34" charset="0"/>
                <a:ea typeface="+mj-ea"/>
                <a:cs typeface="Calibri" panose="020F0502020204030204" pitchFamily="34" charset="0"/>
              </a:rPr>
              <a:t>FUTURE SCOPE</a:t>
            </a:r>
          </a:p>
          <a:p>
            <a:r>
              <a:rPr lang="en-US" dirty="0">
                <a:solidFill>
                  <a:schemeClr val="tx1"/>
                </a:solidFill>
                <a:latin typeface="Calibri" panose="020F0502020204030204" pitchFamily="34" charset="0"/>
                <a:cs typeface="Calibri" panose="020F0502020204030204" pitchFamily="34" charset="0"/>
              </a:rPr>
              <a:t>For additional information on pollutants and greenhouse gas emissions, this model can be expanded.</a:t>
            </a:r>
          </a:p>
          <a:p>
            <a:r>
              <a:rPr lang="en-US" dirty="0">
                <a:solidFill>
                  <a:schemeClr val="tx1"/>
                </a:solidFill>
                <a:latin typeface="Calibri" panose="020F0502020204030204" pitchFamily="34" charset="0"/>
                <a:cs typeface="Calibri" panose="020F0502020204030204" pitchFamily="34" charset="0"/>
              </a:rPr>
              <a:t>We already have global data visualizations and modelling, thus it would be beneficial to have a customized analysis for each country based on their emission rate.</a:t>
            </a:r>
          </a:p>
          <a:p>
            <a:pPr marL="0" indent="0" algn="just">
              <a:buNone/>
            </a:pPr>
            <a:endParaRPr lang="en-US" sz="3200" b="0" dirty="0">
              <a:solidFill>
                <a:schemeClr val="tx1"/>
              </a:solidFill>
              <a:effectLst/>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ACEAA3B8-99CB-60ED-DA1D-2355E96F527C}"/>
              </a:ext>
            </a:extLst>
          </p:cNvPr>
          <p:cNvSpPr>
            <a:spLocks noGrp="1"/>
          </p:cNvSpPr>
          <p:nvPr>
            <p:ph type="sldNum" sz="quarter" idx="15"/>
          </p:nvPr>
        </p:nvSpPr>
        <p:spPr>
          <a:xfrm>
            <a:off x="11594400" y="6678000"/>
            <a:ext cx="597600" cy="144000"/>
          </a:xfrm>
        </p:spPr>
        <p:txBody>
          <a:bodyPr anchor="ctr">
            <a:normAutofit/>
          </a:bodyPr>
          <a:lstStyle/>
          <a:p>
            <a:pPr>
              <a:lnSpc>
                <a:spcPct val="90000"/>
              </a:lnSpc>
              <a:spcAft>
                <a:spcPts val="600"/>
              </a:spcAft>
            </a:pPr>
            <a:fld id="{058DB212-BFA2-403F-85EF-DFD3FF6D973A}" type="slidenum">
              <a:rPr lang="en-US" sz="1000" noProof="0" smtClean="0"/>
              <a:pPr>
                <a:lnSpc>
                  <a:spcPct val="90000"/>
                </a:lnSpc>
                <a:spcAft>
                  <a:spcPts val="600"/>
                </a:spcAft>
              </a:pPr>
              <a:t>6</a:t>
            </a:fld>
            <a:endParaRPr lang="en-US" sz="1000" noProof="0"/>
          </a:p>
        </p:txBody>
      </p:sp>
      <p:pic>
        <p:nvPicPr>
          <p:cNvPr id="45" name="Picture Placeholder 44" descr="A picture containing sky, smoke, coming, steam&#10;&#10;Description automatically generated">
            <a:extLst>
              <a:ext uri="{FF2B5EF4-FFF2-40B4-BE49-F238E27FC236}">
                <a16:creationId xmlns:a16="http://schemas.microsoft.com/office/drawing/2014/main" id="{B8A71552-3F54-1586-395C-A092AE958699}"/>
              </a:ext>
            </a:extLst>
          </p:cNvPr>
          <p:cNvPicPr>
            <a:picLocks noGrp="1" noChangeAspect="1"/>
          </p:cNvPicPr>
          <p:nvPr>
            <p:ph type="pic" sz="quarter" idx="19"/>
          </p:nvPr>
        </p:nvPicPr>
        <p:blipFill>
          <a:blip r:embed="rId2"/>
          <a:srcRect l="19464" r="19464"/>
          <a:stretch>
            <a:fillRect/>
          </a:stretch>
        </p:blipFill>
        <p:spPr/>
      </p:pic>
      <p:pic>
        <p:nvPicPr>
          <p:cNvPr id="47" name="Picture Placeholder 46" descr="A planet in space&#10;&#10;Description automatically generated with low confidence">
            <a:extLst>
              <a:ext uri="{FF2B5EF4-FFF2-40B4-BE49-F238E27FC236}">
                <a16:creationId xmlns:a16="http://schemas.microsoft.com/office/drawing/2014/main" id="{13246BA4-23A6-463E-955A-AF6D514A07EA}"/>
              </a:ext>
            </a:extLst>
          </p:cNvPr>
          <p:cNvPicPr>
            <a:picLocks noGrp="1" noChangeAspect="1"/>
          </p:cNvPicPr>
          <p:nvPr>
            <p:ph type="pic" sz="quarter" idx="20"/>
          </p:nvPr>
        </p:nvPicPr>
        <p:blipFill>
          <a:blip r:embed="rId3"/>
          <a:srcRect l="24375" r="24375"/>
          <a:stretch>
            <a:fillRect/>
          </a:stretch>
        </p:blipFill>
        <p:spPr/>
      </p:pic>
      <p:pic>
        <p:nvPicPr>
          <p:cNvPr id="69" name="Picture Placeholder 68" descr="Background pattern&#10;&#10;Description automatically generated with medium confidence">
            <a:extLst>
              <a:ext uri="{FF2B5EF4-FFF2-40B4-BE49-F238E27FC236}">
                <a16:creationId xmlns:a16="http://schemas.microsoft.com/office/drawing/2014/main" id="{866EA295-F86F-6A70-893E-4FE35C100DB8}"/>
              </a:ext>
            </a:extLst>
          </p:cNvPr>
          <p:cNvPicPr>
            <a:picLocks noGrp="1" noChangeAspect="1"/>
          </p:cNvPicPr>
          <p:nvPr>
            <p:ph type="pic" sz="quarter" idx="16"/>
          </p:nvPr>
        </p:nvPicPr>
        <p:blipFill>
          <a:blip r:embed="rId4"/>
          <a:srcRect l="15421" r="15421"/>
          <a:stretch>
            <a:fillRect/>
          </a:stretch>
        </p:blipFill>
        <p:spPr/>
      </p:pic>
      <p:pic>
        <p:nvPicPr>
          <p:cNvPr id="67" name="Picture Placeholder 66" descr="A picture containing sky, smoke, outdoor, coming&#10;&#10;Description automatically generated">
            <a:extLst>
              <a:ext uri="{FF2B5EF4-FFF2-40B4-BE49-F238E27FC236}">
                <a16:creationId xmlns:a16="http://schemas.microsoft.com/office/drawing/2014/main" id="{6E6FFC1D-FB4C-2BC6-87E6-BE7C51D32766}"/>
              </a:ext>
            </a:extLst>
          </p:cNvPr>
          <p:cNvPicPr>
            <a:picLocks noGrp="1" noChangeAspect="1"/>
          </p:cNvPicPr>
          <p:nvPr>
            <p:ph type="pic" sz="quarter" idx="13"/>
          </p:nvPr>
        </p:nvPicPr>
        <p:blipFill>
          <a:blip r:embed="rId5"/>
          <a:srcRect l="12500" r="12500"/>
          <a:stretch>
            <a:fillRect/>
          </a:stretch>
        </p:blipFill>
        <p:spPr/>
      </p:pic>
      <p:pic>
        <p:nvPicPr>
          <p:cNvPr id="65" name="Picture Placeholder 64" descr="A picture containing text, transport, projector&#10;&#10;Description automatically generated">
            <a:extLst>
              <a:ext uri="{FF2B5EF4-FFF2-40B4-BE49-F238E27FC236}">
                <a16:creationId xmlns:a16="http://schemas.microsoft.com/office/drawing/2014/main" id="{073DFAB9-E96D-8AEC-B5A9-8E136E6DE6AC}"/>
              </a:ext>
            </a:extLst>
          </p:cNvPr>
          <p:cNvPicPr>
            <a:picLocks noGrp="1" noChangeAspect="1"/>
          </p:cNvPicPr>
          <p:nvPr>
            <p:ph type="pic" sz="quarter" idx="17"/>
          </p:nvPr>
        </p:nvPicPr>
        <p:blipFill>
          <a:blip r:embed="rId6"/>
          <a:srcRect t="9812" b="9812"/>
          <a:stretch>
            <a:fillRect/>
          </a:stretch>
        </p:blipFill>
        <p:spPr>
          <a:xfrm>
            <a:off x="8128000" y="2395538"/>
            <a:ext cx="3729038" cy="1800225"/>
          </a:xfrm>
        </p:spPr>
      </p:pic>
    </p:spTree>
    <p:extLst>
      <p:ext uri="{BB962C8B-B14F-4D97-AF65-F5344CB8AC3E}">
        <p14:creationId xmlns:p14="http://schemas.microsoft.com/office/powerpoint/2010/main" val="2491252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Picture Placeholder 7" descr="girl with pigtails raising her hand with chalkboard in background">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flipH="1">
            <a:off x="7804352" y="0"/>
            <a:ext cx="4389475" cy="6677644"/>
          </a:xfrm>
        </p:spPr>
      </p:pic>
    </p:spTree>
    <p:extLst>
      <p:ext uri="{BB962C8B-B14F-4D97-AF65-F5344CB8AC3E}">
        <p14:creationId xmlns:p14="http://schemas.microsoft.com/office/powerpoint/2010/main" val="268675344"/>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970</TotalTime>
  <Words>369</Words>
  <Application>Microsoft Office PowerPoint</Application>
  <PresentationFormat>Widescreen</PresentationFormat>
  <Paragraphs>41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Helvetica Neue</vt:lpstr>
      <vt:lpstr>Lucida Sans Typewriter</vt:lpstr>
      <vt:lpstr>Times New Roman</vt:lpstr>
      <vt:lpstr>Tw Cen MT</vt:lpstr>
      <vt:lpstr>Office Theme</vt:lpstr>
      <vt:lpstr> PREDICTION OF CO2 EMISSIONS</vt:lpstr>
      <vt:lpstr>PROBLEM STATEMENT</vt:lpstr>
      <vt:lpstr>VISUALIZATION</vt:lpstr>
      <vt:lpstr>GRAPHICAL REPRESENTAION OF ANALYZED DATA</vt:lpstr>
      <vt:lpstr>Forecasting next 15 years (2005-2020) data using Random Forest algorithm</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Sai Srujan Penta</dc:creator>
  <cp:lastModifiedBy>Aishwarya Wagdarkar</cp:lastModifiedBy>
  <cp:revision>11</cp:revision>
  <dcterms:created xsi:type="dcterms:W3CDTF">2022-08-11T16:05:00Z</dcterms:created>
  <dcterms:modified xsi:type="dcterms:W3CDTF">2022-08-12T20:22:44Z</dcterms:modified>
</cp:coreProperties>
</file>